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13716000" cx="24384000"/>
  <p:notesSz cx="6858000" cy="9144000"/>
  <p:embeddedFontLst>
    <p:embeddedFont>
      <p:font typeface="Montserrat SemiBold"/>
      <p:regular r:id="rId38"/>
      <p:bold r:id="rId39"/>
      <p:italic r:id="rId40"/>
      <p:boldItalic r:id="rId41"/>
    </p:embeddedFont>
    <p:embeddedFont>
      <p:font typeface="Montserrat"/>
      <p:regular r:id="rId42"/>
      <p:bold r:id="rId43"/>
      <p:italic r:id="rId44"/>
      <p:boldItalic r:id="rId45"/>
    </p:embeddedFont>
    <p:embeddedFont>
      <p:font typeface="Montserrat Light"/>
      <p:regular r:id="rId46"/>
      <p:bold r:id="rId47"/>
      <p:italic r:id="rId48"/>
      <p:boldItalic r:id="rId49"/>
    </p:embeddedFont>
    <p:embeddedFont>
      <p:font typeface="Helvetica Neue"/>
      <p:regular r:id="rId50"/>
      <p:bold r:id="rId51"/>
      <p:italic r:id="rId52"/>
      <p:boldItalic r:id="rId53"/>
    </p:embeddedFont>
    <p:embeddedFont>
      <p:font typeface="Helvetica Neue Light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SemiBold-italic.fntdata"/><Relationship Id="rId42" Type="http://schemas.openxmlformats.org/officeDocument/2006/relationships/font" Target="fonts/Montserrat-regular.fntdata"/><Relationship Id="rId41" Type="http://schemas.openxmlformats.org/officeDocument/2006/relationships/font" Target="fonts/MontserratSemiBold-boldItalic.fntdata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MontserratLight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Light-italic.fntdata"/><Relationship Id="rId47" Type="http://schemas.openxmlformats.org/officeDocument/2006/relationships/font" Target="fonts/MontserratLight-bold.fntdata"/><Relationship Id="rId49" Type="http://schemas.openxmlformats.org/officeDocument/2006/relationships/font" Target="fonts/Montserrat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MontserratSemiBold-bold.fntdata"/><Relationship Id="rId38" Type="http://schemas.openxmlformats.org/officeDocument/2006/relationships/font" Target="fonts/MontserratSemiBold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HelveticaNeue-bold.fntdata"/><Relationship Id="rId50" Type="http://schemas.openxmlformats.org/officeDocument/2006/relationships/font" Target="fonts/HelveticaNeue-regular.fntdata"/><Relationship Id="rId53" Type="http://schemas.openxmlformats.org/officeDocument/2006/relationships/font" Target="fonts/HelveticaNeue-boldItalic.fntdata"/><Relationship Id="rId52" Type="http://schemas.openxmlformats.org/officeDocument/2006/relationships/font" Target="fonts/HelveticaNeue-italic.fntdata"/><Relationship Id="rId11" Type="http://schemas.openxmlformats.org/officeDocument/2006/relationships/slide" Target="slides/slide7.xml"/><Relationship Id="rId55" Type="http://schemas.openxmlformats.org/officeDocument/2006/relationships/font" Target="fonts/HelveticaNeueLight-bold.fntdata"/><Relationship Id="rId10" Type="http://schemas.openxmlformats.org/officeDocument/2006/relationships/slide" Target="slides/slide6.xml"/><Relationship Id="rId54" Type="http://schemas.openxmlformats.org/officeDocument/2006/relationships/font" Target="fonts/HelveticaNeueLight-regular.fntdata"/><Relationship Id="rId13" Type="http://schemas.openxmlformats.org/officeDocument/2006/relationships/slide" Target="slides/slide9.xml"/><Relationship Id="rId57" Type="http://schemas.openxmlformats.org/officeDocument/2006/relationships/font" Target="fonts/HelveticaNeueLight-boldItalic.fntdata"/><Relationship Id="rId12" Type="http://schemas.openxmlformats.org/officeDocument/2006/relationships/slide" Target="slides/slide8.xml"/><Relationship Id="rId56" Type="http://schemas.openxmlformats.org/officeDocument/2006/relationships/font" Target="fonts/HelveticaNeueLight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410597a0b_0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e410597a0b_0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410597a0b_0_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e410597a0b_0_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410597a0b_0_1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e410597a0b_0_1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410597a0b_0_1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e410597a0b_0_1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410597a0b_0_2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e410597a0b_0_2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410597a0b_0_2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e410597a0b_0_2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410597a0b_0_2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e410597a0b_0_2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410597a0b_0_2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e410597a0b_0_2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410597a0b_0_2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e410597a0b_0_2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410597a0b_0_2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e410597a0b_0_2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0adab4856_0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e0adab4856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410597a0b_0_3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e410597a0b_0_3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410597a0b_0_3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e410597a0b_0_3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410597a0b_0_3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e410597a0b_0_3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410597a0b_0_3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e410597a0b_0_3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410597a0b_0_3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e410597a0b_0_3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410597a0b_0_3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e410597a0b_0_3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410597a0b_0_4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e410597a0b_0_4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410597a0b_0_4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e410597a0b_0_4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410597a0b_0_4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e410597a0b_0_4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410597a0b_0_4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e410597a0b_0_4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80f8e47e2_0_6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b80f8e47e2_0_6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410597a0b_0_5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e410597a0b_0_5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410597a0b_0_5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e410597a0b_0_5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410597a0b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e410597a0b_0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80f8e47e2_0_6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b80f8e47e2_0_6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80f8e47e2_0_6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03" name="Google Shape;103;gb80f8e47e2_0_6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80f8e47e2_0_6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15" name="Google Shape;115;gb80f8e47e2_0_6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410597a0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e410597a0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4bac031d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e4bac031d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410597a0b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e410597a0b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">
  <p:cSld name="Citaçã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833937" y="8947546"/>
            <a:ext cx="14716126" cy="75009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b="1" sz="3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833937" y="5981303"/>
            <a:ext cx="14716126" cy="1003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 Light"/>
              <a:buNone/>
              <a:defRPr sz="5600"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>
  <p:cSld name="F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3048000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Em Branco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Horizontal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>
            <p:ph idx="2" type="pic"/>
          </p:nvPr>
        </p:nvSpPr>
        <p:spPr>
          <a:xfrm>
            <a:off x="5298281" y="892968"/>
            <a:ext cx="13751719" cy="8322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833937" y="11519296"/>
            <a:ext cx="14716126" cy="171450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Centro">
  <p:cSld name="Título - Centr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Vertical">
  <p:cSld name="Foto - Vertica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>
            <p:ph idx="2" type="pic"/>
          </p:nvPr>
        </p:nvSpPr>
        <p:spPr>
          <a:xfrm>
            <a:off x="12495609" y="1071562"/>
            <a:ext cx="7500938" cy="11590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387453" y="1071562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Helvetica Neue Light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387453" y="7036593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Superior">
  <p:cSld name="Título - Superio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Marcadores">
  <p:cSld name="Título e Marcadore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Marcadores e Foto">
  <p:cSld name="Título, Marcadores e F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09575" lvl="0" marL="4572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1pPr>
            <a:lvl2pPr indent="-409575" lvl="1" marL="9144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2pPr>
            <a:lvl3pPr indent="-409575" lvl="2" marL="13716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3pPr>
            <a:lvl4pPr indent="-409575" lvl="3" marL="18288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4pPr>
            <a:lvl5pPr indent="-409575" lvl="4" marL="22860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cadores">
  <p:cSld name="Marcadore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ês Fotos">
  <p:cSld name="Três Foto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12495609" y="7161609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12495609" y="1071562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4387453" y="1072805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762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762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762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762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762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762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762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762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762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5" Type="http://schemas.openxmlformats.org/officeDocument/2006/relationships/image" Target="../media/image4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5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jp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5" Type="http://schemas.openxmlformats.org/officeDocument/2006/relationships/image" Target="../media/image38.png"/><Relationship Id="rId6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hyperlink" Target="https://www.cubos.academy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4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0" y="5142850"/>
            <a:ext cx="7620000" cy="380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14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62" name="Google Shape;6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14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 amt="44000"/>
          </a:blip>
          <a:srcRect b="0" l="28396" r="33042" t="0"/>
          <a:stretch/>
        </p:blipFill>
        <p:spPr>
          <a:xfrm>
            <a:off x="16498250" y="-68900"/>
            <a:ext cx="8065874" cy="1395165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/>
          <p:nvPr/>
        </p:nvSpPr>
        <p:spPr>
          <a:xfrm>
            <a:off x="1077525" y="-186725"/>
            <a:ext cx="146211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1676775" y="4328825"/>
            <a:ext cx="142473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20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Regra dos nomes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Regra do escoteiro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Regra para comentários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Tratamento de erros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9" name="Google Shape;169;p23"/>
          <p:cNvGrpSpPr/>
          <p:nvPr/>
        </p:nvGrpSpPr>
        <p:grpSpPr>
          <a:xfrm flipH="1" rot="5400000">
            <a:off x="4084125" y="5904675"/>
            <a:ext cx="24444300" cy="1906650"/>
            <a:chOff x="-30150" y="12383050"/>
            <a:chExt cx="24444300" cy="1906650"/>
          </a:xfrm>
        </p:grpSpPr>
        <p:pic>
          <p:nvPicPr>
            <p:cNvPr id="170" name="Google Shape;170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3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23"/>
          <p:cNvSpPr txBox="1"/>
          <p:nvPr/>
        </p:nvSpPr>
        <p:spPr>
          <a:xfrm>
            <a:off x="1849225" y="884250"/>
            <a:ext cx="106041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Código Limpo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24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80" name="Google Shape;180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24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2" name="Google Shape;182;p24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Boas Práticas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Regra dos Nomes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5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/>
          <p:nvPr/>
        </p:nvSpPr>
        <p:spPr>
          <a:xfrm>
            <a:off x="0" y="0"/>
            <a:ext cx="121551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5595388" y="4529562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 txBox="1"/>
          <p:nvPr/>
        </p:nvSpPr>
        <p:spPr>
          <a:xfrm>
            <a:off x="13525475" y="3053575"/>
            <a:ext cx="106041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Use nomes que revelem seu propósito 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13589150" y="7083725"/>
            <a:ext cx="9715800" cy="48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nome de uma função ou variável deve significar o porque existe e o que faz.</a:t>
            </a:r>
            <a:endParaRPr b="1"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5950" y="974600"/>
            <a:ext cx="9577875" cy="610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9750" y="7654450"/>
            <a:ext cx="9602659" cy="489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5"/>
          <p:cNvCxnSpPr/>
          <p:nvPr/>
        </p:nvCxnSpPr>
        <p:spPr>
          <a:xfrm flipH="1">
            <a:off x="5755480" y="6503050"/>
            <a:ext cx="18900" cy="1737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6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/>
          <p:nvPr/>
        </p:nvSpPr>
        <p:spPr>
          <a:xfrm>
            <a:off x="0" y="0"/>
            <a:ext cx="121551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04" name="Google Shape;204;p26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5595388" y="4529562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/>
        </p:nvSpPr>
        <p:spPr>
          <a:xfrm>
            <a:off x="13525475" y="1986775"/>
            <a:ext cx="106041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Use nomes pronunciáveis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13589150" y="6169325"/>
            <a:ext cx="9715800" cy="48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Poder pronunciar a declaração de uma variável ou função é importante, pois a programação é uma atividade social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7" name="Google Shape;207;p26"/>
          <p:cNvCxnSpPr/>
          <p:nvPr/>
        </p:nvCxnSpPr>
        <p:spPr>
          <a:xfrm flipH="1">
            <a:off x="5830205" y="5989050"/>
            <a:ext cx="11700" cy="2214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08" name="Google Shape;20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850" y="949200"/>
            <a:ext cx="9715800" cy="504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450" y="8114675"/>
            <a:ext cx="9990476" cy="45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7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/>
          <p:nvPr/>
        </p:nvSpPr>
        <p:spPr>
          <a:xfrm>
            <a:off x="0" y="0"/>
            <a:ext cx="121551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5595388" y="4529562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/>
        </p:nvSpPr>
        <p:spPr>
          <a:xfrm>
            <a:off x="13525475" y="2977375"/>
            <a:ext cx="106041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Selecione uma palavra por conceito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325" y="699875"/>
            <a:ext cx="10684450" cy="6090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27"/>
          <p:cNvCxnSpPr/>
          <p:nvPr/>
        </p:nvCxnSpPr>
        <p:spPr>
          <a:xfrm flipH="1">
            <a:off x="5755105" y="6163775"/>
            <a:ext cx="18900" cy="1737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20" name="Google Shape;22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925" y="7320550"/>
            <a:ext cx="10116683" cy="60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13589150" y="6855125"/>
            <a:ext cx="9715800" cy="48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 padrão de nomenclatura é uma grande vantagem aos programadores que precisam usar seus códigos.</a:t>
            </a:r>
            <a:endParaRPr b="1"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28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29" name="Google Shape;229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28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1" name="Google Shape;231;p28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8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8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Boas Práticas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Regra do Escoteiro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13304900" y="5008050"/>
            <a:ext cx="10203000" cy="48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r>
              <a:rPr i="1"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Deixe a área do acampamento mais limpa do que como você a encontrou</a:t>
            </a:r>
            <a:r>
              <a:rPr i="1"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i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endParaRPr i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Boy Scouts of America</a:t>
            </a:r>
            <a:endParaRPr b="1"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29"/>
          <p:cNvSpPr/>
          <p:nvPr/>
        </p:nvSpPr>
        <p:spPr>
          <a:xfrm>
            <a:off x="0" y="0"/>
            <a:ext cx="121551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42" name="Google Shape;242;p29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5595388" y="4529562"/>
            <a:ext cx="13193224" cy="279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600" y="1999737"/>
            <a:ext cx="5921900" cy="971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0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 txBox="1"/>
          <p:nvPr/>
        </p:nvSpPr>
        <p:spPr>
          <a:xfrm>
            <a:off x="13589150" y="5008050"/>
            <a:ext cx="9432900" cy="48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Deixe o código mais limpo do que estava antes de mexer nele</a:t>
            </a: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30"/>
          <p:cNvSpPr/>
          <p:nvPr/>
        </p:nvSpPr>
        <p:spPr>
          <a:xfrm>
            <a:off x="0" y="0"/>
            <a:ext cx="121551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5595388" y="4529562"/>
            <a:ext cx="13193224" cy="279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963" y="4123575"/>
            <a:ext cx="10002375" cy="66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31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60" name="Google Shape;26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31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62" name="Google Shape;262;p31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1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31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Boas Práticas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5" name="Google Shape;265;p31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Regra para Comentários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4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2"/>
          <p:cNvSpPr txBox="1"/>
          <p:nvPr>
            <p:ph type="title"/>
          </p:nvPr>
        </p:nvSpPr>
        <p:spPr>
          <a:xfrm>
            <a:off x="1963650" y="3551473"/>
            <a:ext cx="20456700" cy="39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Se você precisar comentar o código é porque algo de errado está acontecendo ou não está legível o suficiente.</a:t>
            </a:r>
            <a:endParaRPr b="1" i="1" sz="4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3" name="Google Shape;273;p32"/>
          <p:cNvCxnSpPr/>
          <p:nvPr/>
        </p:nvCxnSpPr>
        <p:spPr>
          <a:xfrm>
            <a:off x="8167050" y="8825725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32"/>
          <p:cNvCxnSpPr/>
          <p:nvPr/>
        </p:nvCxnSpPr>
        <p:spPr>
          <a:xfrm>
            <a:off x="8167050" y="271000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5" name="Google Shape;275;p32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76" name="Google Shape;276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32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8" name="Google Shape;278;p32"/>
          <p:cNvPicPr preferRelativeResize="0"/>
          <p:nvPr/>
        </p:nvPicPr>
        <p:blipFill rotWithShape="1">
          <a:blip r:embed="rId6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b="0" l="47391" r="8654" t="0"/>
          <a:stretch/>
        </p:blipFill>
        <p:spPr>
          <a:xfrm>
            <a:off x="0" y="50"/>
            <a:ext cx="10717974" cy="1371594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11645501" y="5465975"/>
            <a:ext cx="12057900" cy="79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495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Char char="●"/>
            </a:pPr>
            <a:r>
              <a:rPr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Validações</a:t>
            </a:r>
            <a:endParaRPr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Char char="●"/>
            </a:pPr>
            <a:r>
              <a:rPr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Boas práticas</a:t>
            </a:r>
            <a:endParaRPr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1620100" y="3816675"/>
            <a:ext cx="117645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4F"/>
              </a:buClr>
              <a:buSzPts val="3000"/>
              <a:buFont typeface="Montserrat"/>
              <a:buNone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 aula de hoje, abordaremos os seguintes tópicos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1523662" y="-847285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2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Tópicos</a:t>
            </a:r>
            <a:endParaRPr sz="11200">
              <a:solidFill>
                <a:srgbClr val="FFFFFF"/>
              </a:solidFill>
              <a:highlight>
                <a:srgbClr val="FF0178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3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/>
          <p:nvPr/>
        </p:nvSpPr>
        <p:spPr>
          <a:xfrm>
            <a:off x="0" y="0"/>
            <a:ext cx="121551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85" name="Google Shape;285;p33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5595388" y="4529562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 txBox="1"/>
          <p:nvPr/>
        </p:nvSpPr>
        <p:spPr>
          <a:xfrm>
            <a:off x="13525475" y="1986775"/>
            <a:ext cx="106041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Explicando o código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7" name="Google Shape;287;p33"/>
          <p:cNvCxnSpPr/>
          <p:nvPr/>
        </p:nvCxnSpPr>
        <p:spPr>
          <a:xfrm flipH="1">
            <a:off x="5755105" y="6163775"/>
            <a:ext cx="18900" cy="1737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8" name="Google Shape;288;p33"/>
          <p:cNvSpPr txBox="1"/>
          <p:nvPr/>
        </p:nvSpPr>
        <p:spPr>
          <a:xfrm>
            <a:off x="13589150" y="6855125"/>
            <a:ext cx="9715800" cy="48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 regra que precisa ser comentada para ser entendida pode ser abstraída para uma função.</a:t>
            </a:r>
            <a:endParaRPr b="1"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925" y="691625"/>
            <a:ext cx="10033074" cy="583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1725" y="7395450"/>
            <a:ext cx="8707974" cy="59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4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/>
          <p:nvPr/>
        </p:nvSpPr>
        <p:spPr>
          <a:xfrm>
            <a:off x="0" y="0"/>
            <a:ext cx="121551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97" name="Google Shape;297;p34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5595388" y="4529562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4"/>
          <p:cNvSpPr txBox="1"/>
          <p:nvPr/>
        </p:nvSpPr>
        <p:spPr>
          <a:xfrm>
            <a:off x="13525475" y="1986775"/>
            <a:ext cx="106041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Bons comentários?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34"/>
          <p:cNvSpPr txBox="1"/>
          <p:nvPr/>
        </p:nvSpPr>
        <p:spPr>
          <a:xfrm>
            <a:off x="13589150" y="6397925"/>
            <a:ext cx="9715800" cy="48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Certos comentários são úteis, mas o único comentário realmente bom é o que você encontra uma forma de não escrevê-lo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0" name="Google Shape;30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633491"/>
            <a:ext cx="12155099" cy="6686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5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5"/>
          <p:cNvSpPr/>
          <p:nvPr/>
        </p:nvSpPr>
        <p:spPr>
          <a:xfrm>
            <a:off x="0" y="0"/>
            <a:ext cx="121551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307" name="Google Shape;307;p35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5595388" y="4529562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/>
          <p:nvPr/>
        </p:nvSpPr>
        <p:spPr>
          <a:xfrm>
            <a:off x="13525475" y="1986775"/>
            <a:ext cx="106041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omentários TODO (para fazer)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13589150" y="6397925"/>
            <a:ext cx="9638400" cy="48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Quando uma função possui alguma implementação necessária naquele ponto específico. É esperado que ele deixe de existir o quanto antes.</a:t>
            </a:r>
            <a:endParaRPr b="1"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0" name="Google Shape;31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388" y="4045588"/>
            <a:ext cx="11606324" cy="5698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36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318" name="Google Shape;318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" name="Google Shape;319;p36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20" name="Google Shape;320;p36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6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6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Boas Práticas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3" name="Google Shape;323;p36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Tratamento de Erros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7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7"/>
          <p:cNvSpPr/>
          <p:nvPr/>
        </p:nvSpPr>
        <p:spPr>
          <a:xfrm>
            <a:off x="0" y="0"/>
            <a:ext cx="121551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330" name="Google Shape;330;p37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5595388" y="4529562"/>
            <a:ext cx="13193224" cy="279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6700" y="4082663"/>
            <a:ext cx="9781700" cy="56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7"/>
          <p:cNvSpPr txBox="1"/>
          <p:nvPr/>
        </p:nvSpPr>
        <p:spPr>
          <a:xfrm>
            <a:off x="13685900" y="3636450"/>
            <a:ext cx="9418200" cy="6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r>
              <a:rPr i="1"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 coisas podem dar errado, e quando isso ocorre, nós, como </a:t>
            </a:r>
            <a:r>
              <a:rPr b="1" i="1"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programadores</a:t>
            </a:r>
            <a:r>
              <a:rPr i="1"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somos responsáveis por garantir que nosso código faz o que precisa.</a:t>
            </a:r>
            <a:r>
              <a:rPr i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endParaRPr i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Michael Feathers</a:t>
            </a:r>
            <a:endParaRPr b="1"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8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8"/>
          <p:cNvSpPr/>
          <p:nvPr/>
        </p:nvSpPr>
        <p:spPr>
          <a:xfrm>
            <a:off x="0" y="0"/>
            <a:ext cx="121551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339" name="Google Shape;339;p38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5595388" y="4529562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8"/>
          <p:cNvSpPr txBox="1"/>
          <p:nvPr/>
        </p:nvSpPr>
        <p:spPr>
          <a:xfrm>
            <a:off x="13525475" y="2901175"/>
            <a:ext cx="106041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Tratamento de Exceções com try-catch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1" name="Google Shape;341;p38"/>
          <p:cNvCxnSpPr/>
          <p:nvPr/>
        </p:nvCxnSpPr>
        <p:spPr>
          <a:xfrm flipH="1">
            <a:off x="5755105" y="6163775"/>
            <a:ext cx="18900" cy="1737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42" name="Google Shape;342;p38"/>
          <p:cNvSpPr txBox="1"/>
          <p:nvPr/>
        </p:nvSpPr>
        <p:spPr>
          <a:xfrm>
            <a:off x="13589150" y="6093125"/>
            <a:ext cx="9715800" cy="48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Ao implementar o código em uma estrutura de try-catch, você garante que, caso uma exceção seja lançada, seu programa continuará 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íntegro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3" name="Google Shape;34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975" y="2025750"/>
            <a:ext cx="10883125" cy="34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575" y="7634125"/>
            <a:ext cx="11840351" cy="52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9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/>
          <p:nvPr/>
        </p:nvSpPr>
        <p:spPr>
          <a:xfrm>
            <a:off x="0" y="0"/>
            <a:ext cx="121551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351" name="Google Shape;351;p39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5595388" y="4529562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9"/>
          <p:cNvSpPr txBox="1"/>
          <p:nvPr/>
        </p:nvSpPr>
        <p:spPr>
          <a:xfrm>
            <a:off x="13525475" y="1986775"/>
            <a:ext cx="106041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Mensagens esclarecedoras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3" name="Google Shape;353;p39"/>
          <p:cNvCxnSpPr/>
          <p:nvPr/>
        </p:nvCxnSpPr>
        <p:spPr>
          <a:xfrm flipH="1">
            <a:off x="5755105" y="6087575"/>
            <a:ext cx="18900" cy="1737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54" name="Google Shape;354;p39"/>
          <p:cNvSpPr txBox="1"/>
          <p:nvPr/>
        </p:nvSpPr>
        <p:spPr>
          <a:xfrm>
            <a:off x="13343725" y="5712125"/>
            <a:ext cx="10037400" cy="48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tratamento de erros é importante tanto para garantir o funcionamento do programa, quanto para exibir mensagens coerentes sobre o problema encontrado.</a:t>
            </a:r>
            <a:endParaRPr b="1"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5" name="Google Shape;35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6338" y="717675"/>
            <a:ext cx="8682425" cy="55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7750" y="7738050"/>
            <a:ext cx="9058500" cy="4603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" name="Google Shape;363;p40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364" name="Google Shape;364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40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6" name="Google Shape;366;p40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40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40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Boas Práticas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69" name="Google Shape;369;p40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DRY (Don’t Repeat Yourself)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"Não repita a si mesmo"</a:t>
            </a:r>
            <a:endParaRPr sz="6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1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0" y="0"/>
            <a:ext cx="121551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376" name="Google Shape;376;p41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5595388" y="4529562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1"/>
          <p:cNvSpPr txBox="1"/>
          <p:nvPr/>
        </p:nvSpPr>
        <p:spPr>
          <a:xfrm>
            <a:off x="13685900" y="5084250"/>
            <a:ext cx="9418200" cy="6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Cada funcionalidade dentro de um sistema deverá ter representação única, sem repetições no código.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8" name="Google Shape;37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450" y="3635388"/>
            <a:ext cx="9418200" cy="6519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 rotWithShape="1">
          <a:blip r:embed="rId3">
            <a:alphaModFix amt="20000"/>
          </a:blip>
          <a:srcRect b="3213" l="0" r="0" t="0"/>
          <a:stretch/>
        </p:blipFill>
        <p:spPr>
          <a:xfrm>
            <a:off x="-30150" y="-88525"/>
            <a:ext cx="24444300" cy="138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2001750" y="4160975"/>
            <a:ext cx="186456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Todas as partes repetidas precisam ser alteradas em caso de novas implementações ou mudança da lógica.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Google Shape;386;p42"/>
          <p:cNvSpPr txBox="1"/>
          <p:nvPr/>
        </p:nvSpPr>
        <p:spPr>
          <a:xfrm>
            <a:off x="1730900" y="1768475"/>
            <a:ext cx="109545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O problema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42"/>
          <p:cNvSpPr txBox="1"/>
          <p:nvPr/>
        </p:nvSpPr>
        <p:spPr>
          <a:xfrm>
            <a:off x="2001750" y="9559475"/>
            <a:ext cx="186456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Deverá existir uma função para abstrair a funcionalidade e essa função poderá ser chamada em qualquer lugar que necessite.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42"/>
          <p:cNvSpPr txBox="1"/>
          <p:nvPr/>
        </p:nvSpPr>
        <p:spPr>
          <a:xfrm>
            <a:off x="1730900" y="7090775"/>
            <a:ext cx="109545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A solução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6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81" name="Google Shape;8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82;p16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3" name="Google Shape;83;p16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Validações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yup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3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3"/>
          <p:cNvSpPr/>
          <p:nvPr/>
        </p:nvSpPr>
        <p:spPr>
          <a:xfrm>
            <a:off x="0" y="0"/>
            <a:ext cx="121551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395" name="Google Shape;395;p43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5595388" y="4529562"/>
            <a:ext cx="13193224" cy="279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525" y="3010525"/>
            <a:ext cx="10490049" cy="956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08150" y="2301875"/>
            <a:ext cx="10490049" cy="106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3"/>
          <p:cNvSpPr txBox="1"/>
          <p:nvPr/>
        </p:nvSpPr>
        <p:spPr>
          <a:xfrm>
            <a:off x="0" y="1046450"/>
            <a:ext cx="107949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O problema</a:t>
            </a:r>
            <a:endParaRPr/>
          </a:p>
        </p:txBody>
      </p:sp>
      <p:sp>
        <p:nvSpPr>
          <p:cNvPr id="399" name="Google Shape;399;p43"/>
          <p:cNvSpPr txBox="1"/>
          <p:nvPr/>
        </p:nvSpPr>
        <p:spPr>
          <a:xfrm>
            <a:off x="13093725" y="1046450"/>
            <a:ext cx="107949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A solução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44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407" name="Google Shape;407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44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09" name="Google Shape;409;p44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4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44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Boas Práticas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12" name="Google Shape;412;p44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KISS (Keep It Stupid Simple)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"</a:t>
            </a:r>
            <a:r>
              <a:rPr lang="en-US" sz="6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Mantenha isto estupidamente simples</a:t>
            </a:r>
            <a:r>
              <a:rPr lang="en-US" sz="6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"</a:t>
            </a:r>
            <a:endParaRPr sz="6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450" y="327192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46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423" name="Google Shape;423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" name="Google Shape;424;p46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p46"/>
          <p:cNvGrpSpPr/>
          <p:nvPr/>
        </p:nvGrpSpPr>
        <p:grpSpPr>
          <a:xfrm>
            <a:off x="13408554" y="3145525"/>
            <a:ext cx="7983559" cy="2661150"/>
            <a:chOff x="14347050" y="2633950"/>
            <a:chExt cx="6425400" cy="2661150"/>
          </a:xfrm>
        </p:grpSpPr>
        <p:sp>
          <p:nvSpPr>
            <p:cNvPr id="426" name="Google Shape;426;p46"/>
            <p:cNvSpPr/>
            <p:nvPr/>
          </p:nvSpPr>
          <p:spPr>
            <a:xfrm>
              <a:off x="14347050" y="2633950"/>
              <a:ext cx="6425400" cy="2205000"/>
            </a:xfrm>
            <a:prstGeom prst="roundRect">
              <a:avLst>
                <a:gd fmla="val 16667" name="adj"/>
              </a:avLst>
            </a:prstGeom>
            <a:solidFill>
              <a:srgbClr val="FF0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6"/>
            <p:cNvSpPr/>
            <p:nvPr/>
          </p:nvSpPr>
          <p:spPr>
            <a:xfrm flipH="1" rot="10800000">
              <a:off x="14358353" y="3631900"/>
              <a:ext cx="1872000" cy="1663200"/>
            </a:xfrm>
            <a:prstGeom prst="rtTriangle">
              <a:avLst/>
            </a:prstGeom>
            <a:solidFill>
              <a:srgbClr val="FF0178"/>
            </a:solidFill>
            <a:ln cap="flat" cmpd="sng" w="19050">
              <a:solidFill>
                <a:srgbClr val="FF01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8" name="Google Shape;428;p4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0102" r="10094" t="0"/>
          <a:stretch/>
        </p:blipFill>
        <p:spPr>
          <a:xfrm>
            <a:off x="9398425" y="5112000"/>
            <a:ext cx="5587150" cy="34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6"/>
          <p:cNvSpPr txBox="1"/>
          <p:nvPr/>
        </p:nvSpPr>
        <p:spPr>
          <a:xfrm>
            <a:off x="7363050" y="11297950"/>
            <a:ext cx="96579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www.cubos.academy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46"/>
          <p:cNvSpPr txBox="1"/>
          <p:nvPr/>
        </p:nvSpPr>
        <p:spPr>
          <a:xfrm>
            <a:off x="15467350" y="3425175"/>
            <a:ext cx="59253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62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Guido Cerqueira</a:t>
            </a:r>
            <a:endParaRPr sz="4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Professor Cubos Academy</a:t>
            </a:r>
            <a:endParaRPr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1" name="Google Shape;431;p46"/>
          <p:cNvPicPr preferRelativeResize="0"/>
          <p:nvPr/>
        </p:nvPicPr>
        <p:blipFill rotWithShape="1">
          <a:blip r:embed="rId6">
            <a:alphaModFix/>
          </a:blip>
          <a:srcRect b="33210" l="9355" r="7848" t="2227"/>
          <a:stretch/>
        </p:blipFill>
        <p:spPr>
          <a:xfrm>
            <a:off x="13868837" y="3584775"/>
            <a:ext cx="1349400" cy="1403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7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94" name="Google Shape;94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7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6" name="Google Shape;96;p17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7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yup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7"/>
          <p:cNvSpPr txBox="1"/>
          <p:nvPr>
            <p:ph type="title"/>
          </p:nvPr>
        </p:nvSpPr>
        <p:spPr>
          <a:xfrm>
            <a:off x="1778000" y="4508750"/>
            <a:ext cx="207999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É uma biblioteca Node.js que utiliza o conceito de </a:t>
            </a: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Schema Builder</a:t>
            </a: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 para análise e validação de valores</a:t>
            </a: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i="1" sz="4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 amt="70000"/>
          </a:blip>
          <a:srcRect b="0" l="25241" r="25236" t="0"/>
          <a:stretch/>
        </p:blipFill>
        <p:spPr>
          <a:xfrm>
            <a:off x="-139675" y="-34325"/>
            <a:ext cx="11054600" cy="1395164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18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108" name="Google Shape;10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18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0" name="Google Shape;110;p18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9697825" y="884250"/>
            <a:ext cx="97737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Verificando campos no body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15450" y="3873325"/>
            <a:ext cx="12695126" cy="85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 amt="70000"/>
          </a:blip>
          <a:srcRect b="0" l="25241" r="25236" t="0"/>
          <a:stretch/>
        </p:blipFill>
        <p:spPr>
          <a:xfrm>
            <a:off x="-139675" y="-34325"/>
            <a:ext cx="11054600" cy="1395164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19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120" name="Google Shape;12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19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" name="Google Shape;122;p19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9697825" y="884250"/>
            <a:ext cx="97737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Usando yup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39250" y="3893100"/>
            <a:ext cx="12976925" cy="83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20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32" name="Google Shape;132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20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4" name="Google Shape;134;p20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0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Boas Práticas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Código Limpo (Clean Code)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21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45" name="Google Shape;14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21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7" name="Google Shape;147;p21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1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Clean Code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21"/>
          <p:cNvSpPr txBox="1"/>
          <p:nvPr>
            <p:ph type="title"/>
          </p:nvPr>
        </p:nvSpPr>
        <p:spPr>
          <a:xfrm>
            <a:off x="923875" y="4508750"/>
            <a:ext cx="223386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É uma </a:t>
            </a: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filosofia de desenvolvimento</a:t>
            </a: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 onde o principal objetivo é aplicar técnicas simples que visam facilitar a escrita e leitura de um código</a:t>
            </a:r>
            <a:endParaRPr i="1" sz="4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13577750" y="4703250"/>
            <a:ext cx="9715800" cy="48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r>
              <a:rPr i="1"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 código ruim pode até funcionar, mas se ele não for limpo, pode acabar com uma empresa de desenvolvimento.</a:t>
            </a:r>
            <a:r>
              <a:rPr i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endParaRPr i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Robert Martin</a:t>
            </a:r>
            <a:endParaRPr b="1"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0" y="0"/>
            <a:ext cx="121551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5595388" y="4529562"/>
            <a:ext cx="13193224" cy="279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0863" y="2610150"/>
            <a:ext cx="6093385" cy="86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